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0" r:id="rId2"/>
    <p:sldId id="311" r:id="rId3"/>
    <p:sldId id="312" r:id="rId4"/>
    <p:sldId id="315" r:id="rId5"/>
    <p:sldId id="318" r:id="rId6"/>
    <p:sldId id="326" r:id="rId7"/>
    <p:sldId id="323" r:id="rId8"/>
    <p:sldId id="320" r:id="rId9"/>
    <p:sldId id="322" r:id="rId10"/>
    <p:sldId id="324" r:id="rId11"/>
    <p:sldId id="321" r:id="rId12"/>
    <p:sldId id="325" r:id="rId13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43" autoAdjust="0"/>
    <p:restoredTop sz="94660"/>
  </p:normalViewPr>
  <p:slideViewPr>
    <p:cSldViewPr>
      <p:cViewPr varScale="1">
        <p:scale>
          <a:sx n="80" d="100"/>
          <a:sy n="80" d="100"/>
        </p:scale>
        <p:origin x="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6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6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518087"/>
            <a:ext cx="2984871" cy="50061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901699" y="9518087"/>
            <a:ext cx="2984871" cy="50061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pPr>
              <a:defRPr/>
            </a:pPr>
            <a:fld id="{FD731643-204B-4F7C-B56D-6875E9052D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544227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6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6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843"/>
            <a:ext cx="5510530" cy="4508735"/>
          </a:xfrm>
          <a:prstGeom prst="rect">
            <a:avLst/>
          </a:prstGeom>
        </p:spPr>
        <p:txBody>
          <a:bodyPr vert="horz" lIns="91998" tIns="45999" rIns="91998" bIns="45999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518087"/>
            <a:ext cx="2984871" cy="50061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9" y="9518087"/>
            <a:ext cx="2984871" cy="500614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pPr>
              <a:defRPr/>
            </a:pPr>
            <a:fld id="{EC90C76F-31EC-4D75-BA94-66A8532C89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8089197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84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00B2-645C-4C0F-A9AC-2FF93BF67D5A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A7CA-1628-4EFC-AAE3-61DC9285B0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36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69A6-57D9-463D-81B8-8D86E350FD4F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39DA-C1AE-4D6A-AA3B-DC1BA399D0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401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2ACB-6DF1-4E40-9C31-E35B1B340251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AD42D-0A28-4C9C-87FB-C6A6C8C3CF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83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2D70-11D1-4B56-A9E8-7A5735CE6D79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EC0A-BA12-4531-A6FC-CBDB1DB8F04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2F26-6780-46DC-8E7B-70B248A05559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A5DB-802D-4FDC-B153-F19BDDB381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286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FE1E-B895-4C71-9256-D42B9C3EE897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70E47-8500-4CA0-9A37-F73513F43B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152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03A1-54F2-48C1-BAE5-21A312B02345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1177-F098-42C3-9287-30E27F241F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8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BFCC-BE00-42D4-B66A-B026AC5B03C9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CD24-E510-45B9-B466-36BCC86CB9B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64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8211-B3D1-4AF7-AF59-4221188944B7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B5E8-72E7-4D82-A698-36D4A0CC129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151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A477-4A7A-4770-B8FD-4EA08639845E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7A0D-59B4-447D-AC1C-99A4D7A8E9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384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1EB4-248F-48E1-9F45-1D96914106A9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565F0-5F8C-4790-A036-193EBBC2B8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424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C72845-C24F-461B-92DD-A66AF5A6C798}" type="datetime1">
              <a:rPr lang="ja-JP" altLang="en-US" smtClean="0"/>
              <a:t>2018/12/27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C875F1-007D-4205-A920-1520E2418B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vi-j.com/logi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bevi-j.com/logi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vi-admin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調査</a:t>
            </a:r>
            <a:r>
              <a:rPr lang="ja-JP" altLang="en-US" dirty="0"/>
              <a:t>協力</a:t>
            </a:r>
            <a:r>
              <a:rPr lang="ja-JP" altLang="en-US" dirty="0" smtClean="0"/>
              <a:t>のお</a:t>
            </a:r>
            <a:r>
              <a:rPr lang="ja-JP" altLang="en-US" dirty="0"/>
              <a:t>願</a:t>
            </a:r>
            <a:r>
              <a:rPr lang="ja-JP" altLang="en-US" dirty="0" smtClean="0"/>
              <a:t>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kumimoji="1" lang="en-US" altLang="ja-JP" sz="2800" dirty="0" smtClean="0"/>
              <a:t>BEVI-J (</a:t>
            </a:r>
            <a:r>
              <a:rPr kumimoji="1" lang="en-US" altLang="ja-JP" sz="2800" u="sng" dirty="0" smtClean="0"/>
              <a:t>B</a:t>
            </a:r>
            <a:r>
              <a:rPr kumimoji="1" lang="en-US" altLang="ja-JP" sz="2800" dirty="0" smtClean="0"/>
              <a:t>eliefs, </a:t>
            </a:r>
            <a:r>
              <a:rPr kumimoji="1" lang="en-US" altLang="ja-JP" sz="2800" u="sng" dirty="0" smtClean="0"/>
              <a:t>E</a:t>
            </a:r>
            <a:r>
              <a:rPr kumimoji="1" lang="en-US" altLang="ja-JP" sz="2800" dirty="0" smtClean="0"/>
              <a:t>vents and </a:t>
            </a:r>
            <a:r>
              <a:rPr kumimoji="1" lang="en-US" altLang="ja-JP" sz="2800" u="sng" dirty="0" smtClean="0"/>
              <a:t>V</a:t>
            </a:r>
            <a:r>
              <a:rPr kumimoji="1" lang="en-US" altLang="ja-JP" sz="2800" dirty="0" smtClean="0"/>
              <a:t>alue </a:t>
            </a:r>
            <a:r>
              <a:rPr kumimoji="1" lang="en-US" altLang="ja-JP" sz="2800" u="sng" dirty="0" smtClean="0"/>
              <a:t>I</a:t>
            </a:r>
            <a:r>
              <a:rPr kumimoji="1" lang="en-US" altLang="ja-JP" sz="2800" dirty="0" smtClean="0"/>
              <a:t>nventory </a:t>
            </a:r>
            <a:r>
              <a:rPr kumimoji="1" lang="en-US" altLang="ja-JP" sz="2800" u="sng" dirty="0" smtClean="0"/>
              <a:t>J</a:t>
            </a:r>
            <a:r>
              <a:rPr kumimoji="1" lang="en-US" altLang="ja-JP" sz="2800" dirty="0" smtClean="0"/>
              <a:t>apanese version)</a:t>
            </a:r>
            <a:r>
              <a:rPr kumimoji="1" lang="ja-JP" altLang="en-US" sz="2800" dirty="0" smtClean="0"/>
              <a:t>というアメリカで開発されたテストです。</a:t>
            </a:r>
            <a:endParaRPr kumimoji="1" lang="en-US" altLang="ja-JP" sz="2800" dirty="0" smtClean="0"/>
          </a:p>
          <a:p>
            <a:r>
              <a:rPr lang="ja-JP" altLang="en-US" sz="2800" dirty="0"/>
              <a:t>結果</a:t>
            </a:r>
            <a:r>
              <a:rPr lang="ja-JP" altLang="en-US" sz="2800" dirty="0" smtClean="0"/>
              <a:t>はグループとして、調査管理者のみ見ることが可能ですが、統計処理されているために、個人の情報は保護されます。</a:t>
            </a:r>
            <a:endParaRPr lang="en-US" altLang="ja-JP" sz="2800" dirty="0" smtClean="0"/>
          </a:p>
          <a:p>
            <a:r>
              <a:rPr lang="ja-JP" altLang="en-US" sz="2800" dirty="0"/>
              <a:t>グループ</a:t>
            </a:r>
            <a:r>
              <a:rPr lang="ja-JP" altLang="en-US" sz="2800" dirty="0" smtClean="0"/>
              <a:t>としての皆さんの変化を見ることで、派遣プログラム、カリキュラムの内容や教授の効果を測定し、改善に役立てることが目的です。</a:t>
            </a:r>
            <a:endParaRPr lang="en-US" altLang="ja-JP" sz="2800" dirty="0" smtClean="0"/>
          </a:p>
          <a:p>
            <a:r>
              <a:rPr kumimoji="1" lang="ja-JP" altLang="en-US" sz="2800" dirty="0"/>
              <a:t>個人</a:t>
            </a:r>
            <a:r>
              <a:rPr kumimoji="1" lang="ja-JP" altLang="en-US" sz="2800" dirty="0" smtClean="0"/>
              <a:t>には登録したアドレス先に、記述・説明の形でフィードバックされます。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946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14320" r="17444" b="5107"/>
          <a:stretch/>
        </p:blipFill>
        <p:spPr>
          <a:xfrm>
            <a:off x="1116000" y="968127"/>
            <a:ext cx="7092000" cy="5724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3362" y="120584"/>
            <a:ext cx="8759118" cy="868958"/>
          </a:xfrm>
        </p:spPr>
        <p:txBody>
          <a:bodyPr/>
          <a:lstStyle/>
          <a:p>
            <a:r>
              <a:rPr kumimoji="1" lang="en-US" altLang="ja-JP" sz="3600" dirty="0" smtClean="0"/>
              <a:t>39.</a:t>
            </a:r>
            <a:r>
              <a:rPr kumimoji="1" lang="ja-JP" altLang="en-US" sz="3600" dirty="0" smtClean="0"/>
              <a:t>は選択肢が英語のままですが</a:t>
            </a:r>
            <a:r>
              <a:rPr kumimoji="1" lang="ja-JP" altLang="en-US" sz="3600" dirty="0" err="1" smtClean="0"/>
              <a:t>。。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3851920" y="1454324"/>
            <a:ext cx="5112568" cy="4494956"/>
          </a:xfrm>
          <a:prstGeom prst="wedgeRoundRectCallout">
            <a:avLst>
              <a:gd name="adj1" fmla="val -77263"/>
              <a:gd name="adj2" fmla="val -1433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・国際的または多文化的な学習体験をしたことがある人で、尋ねられている項目に影響を受けた人は「</a:t>
            </a:r>
            <a:r>
              <a:rPr lang="en-US" altLang="ja-JP" sz="2400" dirty="0" smtClean="0"/>
              <a:t>Yes</a:t>
            </a:r>
            <a:r>
              <a:rPr lang="ja-JP" altLang="en-US" sz="2400" dirty="0" smtClean="0"/>
              <a:t>」を選び、下に記入。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2400" dirty="0"/>
              <a:t>・</a:t>
            </a:r>
            <a:r>
              <a:rPr lang="ja-JP" altLang="en-US" sz="2400" dirty="0" smtClean="0"/>
              <a:t>体験があっても、影響を受けていないと思う時は「</a:t>
            </a:r>
            <a:r>
              <a:rPr lang="en-US" altLang="ja-JP" sz="2400" dirty="0" smtClean="0"/>
              <a:t>No</a:t>
            </a:r>
            <a:r>
              <a:rPr lang="ja-JP" altLang="en-US" sz="2400" dirty="0" smtClean="0"/>
              <a:t>」を選ぶ。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2400" dirty="0"/>
              <a:t>・</a:t>
            </a:r>
            <a:r>
              <a:rPr lang="ja-JP" altLang="en-US" sz="2400" dirty="0" smtClean="0"/>
              <a:t>体験がない人は、「</a:t>
            </a:r>
            <a:r>
              <a:rPr lang="en-US" altLang="ja-JP" sz="2400" dirty="0" smtClean="0"/>
              <a:t>Not applicable</a:t>
            </a:r>
            <a:r>
              <a:rPr lang="ja-JP" altLang="en-US" sz="2400" dirty="0" smtClean="0"/>
              <a:t>（当てはまらない）」を選ぶ。</a:t>
            </a:r>
            <a:endParaRPr kumimoji="1" lang="ja-JP" altLang="en-US" sz="2400" dirty="0"/>
          </a:p>
        </p:txBody>
      </p:sp>
      <p:sp>
        <p:nvSpPr>
          <p:cNvPr id="9" name="円/楕円 8"/>
          <p:cNvSpPr/>
          <p:nvPr/>
        </p:nvSpPr>
        <p:spPr>
          <a:xfrm>
            <a:off x="862608" y="2789312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660232" y="-571"/>
            <a:ext cx="4176464" cy="1774190"/>
          </a:xfrm>
          <a:prstGeom prst="wedgeRoundRectCallout">
            <a:avLst>
              <a:gd name="adj1" fmla="val -91202"/>
              <a:gd name="adj2" fmla="val 24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en-US" altLang="ja-JP" sz="2400" dirty="0">
                <a:solidFill>
                  <a:srgbClr val="FF0000"/>
                </a:solidFill>
              </a:rPr>
              <a:t>2018.05</a:t>
            </a:r>
            <a:r>
              <a:rPr lang="ja-JP" altLang="en-US" sz="2400" dirty="0">
                <a:solidFill>
                  <a:srgbClr val="FF0000"/>
                </a:solidFill>
              </a:rPr>
              <a:t>の改修で変更予定）</a:t>
            </a:r>
          </a:p>
        </p:txBody>
      </p:sp>
    </p:spTree>
    <p:extLst>
      <p:ext uri="{BB962C8B-B14F-4D97-AF65-F5344CB8AC3E}">
        <p14:creationId xmlns:p14="http://schemas.microsoft.com/office/powerpoint/2010/main" val="426523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ja-JP" altLang="en-US" sz="3600" dirty="0" smtClean="0"/>
              <a:t>基本情報の入力後は・・・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r>
              <a:rPr kumimoji="1" lang="en-US" altLang="ja-JP" dirty="0" smtClean="0"/>
              <a:t>BEVI</a:t>
            </a:r>
            <a:r>
              <a:rPr kumimoji="1" lang="ja-JP" altLang="en-US" dirty="0" smtClean="0"/>
              <a:t>の質問項目で、「強くそう思う」から「全くそうは思わない」の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段階のうちで、最もあてはまるものを選んで、最後まで回答していってください。</a:t>
            </a:r>
            <a:endParaRPr kumimoji="1" lang="en-US" altLang="ja-JP" dirty="0" smtClean="0"/>
          </a:p>
          <a:p>
            <a:r>
              <a:rPr lang="ja-JP" altLang="en-US" dirty="0" smtClean="0"/>
              <a:t>最後まで終わったら、自分の大学メールアドレスにフィードバックが来ているか、確認してみてください。</a:t>
            </a:r>
            <a:endParaRPr lang="en-US" altLang="ja-JP" dirty="0" smtClean="0"/>
          </a:p>
          <a:p>
            <a:r>
              <a:rPr kumimoji="1" lang="ja-JP" altLang="en-US" dirty="0"/>
              <a:t>全員</a:t>
            </a:r>
            <a:r>
              <a:rPr kumimoji="1" lang="ja-JP" altLang="en-US" dirty="0" smtClean="0"/>
              <a:t>が</a:t>
            </a:r>
            <a:r>
              <a:rPr kumimoji="1" lang="ja-JP" altLang="en-US" dirty="0"/>
              <a:t>終</a:t>
            </a:r>
            <a:r>
              <a:rPr kumimoji="1" lang="ja-JP" altLang="en-US" dirty="0" smtClean="0"/>
              <a:t>わるまで、静かに待っていてください。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084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0" y="2564904"/>
            <a:ext cx="8297143" cy="4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ja-JP" altLang="en-US" sz="3600" dirty="0" smtClean="0"/>
              <a:t>時間内に終わらなかった人は・・・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kumimoji="1" lang="ja-JP" altLang="en-US" dirty="0" smtClean="0"/>
              <a:t>授業時間外で、自分でもう一度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hlinkClick r:id="rId4"/>
              </a:rPr>
              <a:t>https</a:t>
            </a:r>
            <a:r>
              <a:rPr lang="en-US" altLang="ja-JP" dirty="0">
                <a:hlinkClick r:id="rId4"/>
              </a:rPr>
              <a:t>://</a:t>
            </a:r>
            <a:r>
              <a:rPr lang="en-US" altLang="ja-JP" dirty="0" smtClean="0">
                <a:hlinkClick r:id="rId4"/>
              </a:rPr>
              <a:t>www.bevi-j.com/login.aspx</a:t>
            </a:r>
            <a:r>
              <a:rPr lang="ja-JP" altLang="en-US" dirty="0" smtClean="0"/>
              <a:t>　にアクセス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3995936" y="3005415"/>
            <a:ext cx="4968402" cy="2367801"/>
          </a:xfrm>
          <a:prstGeom prst="wedgeRoundRectCallout">
            <a:avLst>
              <a:gd name="adj1" fmla="val -75713"/>
              <a:gd name="adj2" fmla="val 580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「はい」を選ぶと、終わった最後のところから、続けることができます。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次回の講義までに終了させておいてください。</a:t>
            </a:r>
            <a:endParaRPr kumimoji="1" lang="ja-JP" altLang="en-US" sz="2400" dirty="0"/>
          </a:p>
        </p:txBody>
      </p:sp>
      <p:sp>
        <p:nvSpPr>
          <p:cNvPr id="10" name="円/楕円 9"/>
          <p:cNvSpPr/>
          <p:nvPr/>
        </p:nvSpPr>
        <p:spPr>
          <a:xfrm>
            <a:off x="971600" y="5441031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4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パソコン・スマートフォンから・・・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97139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次のアドレスに入ってください。（</a:t>
            </a:r>
            <a:r>
              <a:rPr lang="ja-JP" altLang="en-US" dirty="0"/>
              <a:t>スマホ</a:t>
            </a:r>
            <a:r>
              <a:rPr lang="ja-JP" altLang="en-US" dirty="0" smtClean="0"/>
              <a:t>からの</a:t>
            </a:r>
            <a:r>
              <a:rPr lang="en-US" altLang="ja-JP" dirty="0" smtClean="0"/>
              <a:t>QR</a:t>
            </a:r>
            <a:r>
              <a:rPr lang="ja-JP" altLang="en-US" dirty="0" smtClean="0"/>
              <a:t>コードでもＯＫ）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>
                <a:hlinkClick r:id="rId2"/>
              </a:rPr>
              <a:t>https://www.bevi-j.com/login.aspx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>
                <a:hlinkClick r:id="rId2"/>
              </a:rPr>
              <a:t>https</a:t>
            </a:r>
            <a:r>
              <a:rPr lang="en-US" altLang="ja-JP" dirty="0">
                <a:hlinkClick r:id="rId2"/>
              </a:rPr>
              <a:t>://</a:t>
            </a:r>
            <a:r>
              <a:rPr lang="en-US" altLang="ja-JP" dirty="0" smtClean="0">
                <a:hlinkClick r:id="rId2"/>
              </a:rPr>
              <a:t>www.bevi-s.com/login.aspx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pic>
        <p:nvPicPr>
          <p:cNvPr id="8" name="Picture 2" descr="http://chart.apis.google.com/chart?cht=qr&amp;chs=120x120&amp;choe=UTF-8&amp;chld=H|0&amp;chl=https://goo.gl/p98W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1656184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qr.quel.jp/tmp/6dc88733b495ef5221902c1a784f49ef.png?v=1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76864"/>
            <a:ext cx="1945143" cy="1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nishitani\Dropbox\0000 bevi japan\2017_02 BEVI認証ワークショップ（このファイルは配布不可）\ワークショップ用資料\WS0007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49607" cy="3690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165"/>
          </a:xfrm>
        </p:spPr>
        <p:txBody>
          <a:bodyPr/>
          <a:lstStyle/>
          <a:p>
            <a:r>
              <a:rPr kumimoji="1" lang="ja-JP" altLang="en-US" sz="3600" dirty="0" smtClean="0"/>
              <a:t>ログイン画面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139952" y="4941168"/>
            <a:ext cx="4546848" cy="1237722"/>
          </a:xfrm>
          <a:prstGeom prst="wedgeRoundRectCallout">
            <a:avLst>
              <a:gd name="adj1" fmla="val -61516"/>
              <a:gd name="adj2" fmla="val -5000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/>
              <a:t>ユーザー名：　</a:t>
            </a:r>
            <a:r>
              <a:rPr lang="en-US" altLang="ja-JP" sz="2800" dirty="0"/>
              <a:t>participant</a:t>
            </a:r>
          </a:p>
          <a:p>
            <a:r>
              <a:rPr lang="ja-JP" altLang="en-US" sz="2800" dirty="0"/>
              <a:t>パスワード：　</a:t>
            </a:r>
            <a:r>
              <a:rPr lang="ja-JP" altLang="en-US" sz="2800" dirty="0" smtClean="0"/>
              <a:t>  </a:t>
            </a:r>
            <a:r>
              <a:rPr lang="en-US" altLang="ja-JP" sz="2800" dirty="0" err="1" smtClean="0"/>
              <a:t>bevi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99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/>
          <a:lstStyle/>
          <a:p>
            <a:r>
              <a:rPr lang="ja-JP" altLang="en-US" sz="3600" dirty="0" smtClean="0"/>
              <a:t>説明を読み、「</a:t>
            </a:r>
            <a:r>
              <a:rPr lang="en-US" altLang="ja-JP" sz="3600" dirty="0" smtClean="0"/>
              <a:t>NEXT</a:t>
            </a:r>
            <a:r>
              <a:rPr lang="ja-JP" altLang="en-US" sz="3600" dirty="0" smtClean="0"/>
              <a:t>」、「同意」をクリック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060427" y="1628800"/>
            <a:ext cx="5759450" cy="4826000"/>
            <a:chOff x="1763688" y="1195288"/>
            <a:chExt cx="5759450" cy="4826000"/>
          </a:xfrm>
        </p:grpSpPr>
        <p:pic>
          <p:nvPicPr>
            <p:cNvPr id="8" name="図 7" descr="C:\Users\nishitani\Dropbox\0000 bevi japan\2017_02 BEVI認証ワークショップ（このファイルは配布不可）\ワークショップ用資料\WS000775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95288"/>
              <a:ext cx="5759450" cy="482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円/楕円 8"/>
            <p:cNvSpPr/>
            <p:nvPr/>
          </p:nvSpPr>
          <p:spPr>
            <a:xfrm>
              <a:off x="6227589" y="5155728"/>
              <a:ext cx="864096" cy="75256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96726" y="962516"/>
            <a:ext cx="5759450" cy="3690620"/>
            <a:chOff x="2051720" y="2009432"/>
            <a:chExt cx="5759450" cy="3690620"/>
          </a:xfrm>
        </p:grpSpPr>
        <p:pic>
          <p:nvPicPr>
            <p:cNvPr id="7" name="図 6" descr="C:\Users\nishitani\Dropbox\0000 bevi japan\2017_02 BEVI認証ワークショップ（このファイルは配布不可）\ワークショップ用資料\WS000774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009432"/>
              <a:ext cx="5759450" cy="3690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円/楕円 5"/>
            <p:cNvSpPr/>
            <p:nvPr/>
          </p:nvSpPr>
          <p:spPr>
            <a:xfrm>
              <a:off x="5866954" y="4763948"/>
              <a:ext cx="864096" cy="75256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吹き出し 11"/>
          <p:cNvSpPr/>
          <p:nvPr/>
        </p:nvSpPr>
        <p:spPr>
          <a:xfrm>
            <a:off x="535828" y="5117477"/>
            <a:ext cx="4258816" cy="1337323"/>
          </a:xfrm>
          <a:prstGeom prst="wedgeRoundRectCallout">
            <a:avLst>
              <a:gd name="adj1" fmla="val 71025"/>
              <a:gd name="adj2" fmla="val -80137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/>
              <a:t>必ず読んでください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07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5388"/>
            <a:ext cx="8297143" cy="4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/>
          <a:lstStyle/>
          <a:p>
            <a:r>
              <a:rPr kumimoji="1" lang="ja-JP" altLang="en-US" sz="3600" dirty="0" smtClean="0"/>
              <a:t>初めてなので「いいえ」をクリック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203848" y="4077072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6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shitani\Dropbox\Photos\WS000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07" y="843304"/>
            <a:ext cx="6027420" cy="539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6" y="995746"/>
            <a:ext cx="6049672" cy="524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4597152" y="5879288"/>
            <a:ext cx="4546848" cy="1008404"/>
          </a:xfrm>
          <a:prstGeom prst="wedgeRoundRectCallout">
            <a:avLst>
              <a:gd name="adj1" fmla="val -76443"/>
              <a:gd name="adj2" fmla="val -697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⑤大学</a:t>
            </a:r>
            <a:r>
              <a:rPr lang="ja-JP" altLang="en-US" sz="2400" dirty="0"/>
              <a:t>のメールアドレスを</a:t>
            </a:r>
            <a:r>
              <a:rPr lang="ja-JP" altLang="en-US" sz="2400" dirty="0" smtClean="0"/>
              <a:t>使用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>
                <a:solidFill>
                  <a:srgbClr val="FF0000"/>
                </a:solidFill>
              </a:rPr>
              <a:t>（より具体的に指示）</a:t>
            </a: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562670"/>
            <a:ext cx="8229600" cy="49006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3600" dirty="0" smtClean="0"/>
              <a:t>[</a:t>
            </a:r>
            <a:r>
              <a:rPr lang="ja-JP" altLang="en-US" sz="3600" dirty="0" smtClean="0"/>
              <a:t>基本情報</a:t>
            </a:r>
            <a:r>
              <a:rPr lang="en-US" altLang="ja-JP" sz="3600" dirty="0" smtClean="0"/>
              <a:t>]</a:t>
            </a:r>
            <a:r>
              <a:rPr lang="ja-JP" altLang="en-US" sz="3600" dirty="0" smtClean="0"/>
              <a:t>　記入の注意点</a:t>
            </a:r>
            <a:endParaRPr lang="en-US" altLang="ja-JP" sz="3600" dirty="0" smtClean="0"/>
          </a:p>
          <a:p>
            <a:r>
              <a:rPr lang="ja-JP" altLang="en-US" sz="3600" dirty="0" smtClean="0"/>
              <a:t>（全部</a:t>
            </a:r>
            <a:r>
              <a:rPr lang="ja-JP" altLang="en-US" sz="3600" dirty="0"/>
              <a:t>答えてください</a:t>
            </a:r>
            <a:r>
              <a:rPr lang="ja-JP" altLang="en-US" sz="3600" dirty="0" smtClean="0"/>
              <a:t>）</a:t>
            </a:r>
            <a:endParaRPr lang="ja-JP" altLang="en-US" sz="3600" dirty="0"/>
          </a:p>
        </p:txBody>
      </p:sp>
      <p:sp>
        <p:nvSpPr>
          <p:cNvPr id="7" name="円/楕円 6"/>
          <p:cNvSpPr/>
          <p:nvPr/>
        </p:nvSpPr>
        <p:spPr>
          <a:xfrm>
            <a:off x="3347864" y="3356992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55576" y="3933056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179512" y="1327182"/>
            <a:ext cx="4546848" cy="1237722"/>
          </a:xfrm>
          <a:prstGeom prst="wedgeRoundRectCallout">
            <a:avLst>
              <a:gd name="adj1" fmla="val 3843"/>
              <a:gd name="adj2" fmla="val 839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①大学を選択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「</a:t>
            </a:r>
            <a:r>
              <a:rPr lang="ja-JP" altLang="en-US" sz="2400" dirty="0">
                <a:solidFill>
                  <a:srgbClr val="FF0000"/>
                </a:solidFill>
              </a:rPr>
              <a:t>上智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大学」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755576" y="2789312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吹き出し 18"/>
          <p:cNvSpPr/>
          <p:nvPr/>
        </p:nvSpPr>
        <p:spPr>
          <a:xfrm>
            <a:off x="4597152" y="5013176"/>
            <a:ext cx="4546848" cy="1008404"/>
          </a:xfrm>
          <a:prstGeom prst="wedgeRoundRectCallout">
            <a:avLst>
              <a:gd name="adj1" fmla="val -76443"/>
              <a:gd name="adj2" fmla="val -697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④「</a:t>
            </a:r>
            <a:r>
              <a:rPr lang="ja-JP" altLang="en-US" sz="2400" dirty="0"/>
              <a:t>いいえ」を選択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1655746" y="5438632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188488" y="4574536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563888" y="4220796"/>
            <a:ext cx="4752528" cy="1008404"/>
          </a:xfrm>
          <a:prstGeom prst="wedgeRoundRectCallout">
            <a:avLst>
              <a:gd name="adj1" fmla="val -76443"/>
              <a:gd name="adj2" fmla="val -697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③プログラム開始直前／開始直後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>
                <a:solidFill>
                  <a:srgbClr val="FF0000"/>
                </a:solidFill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</a:rPr>
              <a:t>T2</a:t>
            </a:r>
            <a:r>
              <a:rPr lang="ja-JP" altLang="en-US" sz="2400" dirty="0" smtClean="0">
                <a:solidFill>
                  <a:srgbClr val="FF0000"/>
                </a:solidFill>
              </a:rPr>
              <a:t>の場合変更</a:t>
            </a:r>
            <a:r>
              <a:rPr lang="ja-JP" altLang="en-US" sz="2400" dirty="0">
                <a:solidFill>
                  <a:srgbClr val="FF0000"/>
                </a:solidFill>
              </a:rPr>
              <a:t>必要</a:t>
            </a:r>
            <a:r>
              <a:rPr lang="ja-JP" altLang="en-US" sz="2400" dirty="0" smtClean="0">
                <a:solidFill>
                  <a:srgbClr val="FF0000"/>
                </a:solidFill>
              </a:rPr>
              <a:t>）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4726360" y="476672"/>
            <a:ext cx="5678288" cy="1493407"/>
          </a:xfrm>
          <a:prstGeom prst="wedgeRoundRectCallout">
            <a:avLst>
              <a:gd name="adj1" fmla="val -42988"/>
              <a:gd name="adj2" fmla="val 637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実際の行う場合は、クラスごと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/>
              <a:t>規則的</a:t>
            </a:r>
            <a:r>
              <a:rPr lang="ja-JP" altLang="en-US" sz="2800" dirty="0" smtClean="0"/>
              <a:t>な名前を設定</a:t>
            </a:r>
            <a:endParaRPr lang="en-US" altLang="ja-JP" sz="2800" dirty="0" smtClean="0"/>
          </a:p>
          <a:p>
            <a:pPr algn="ctr"/>
            <a:r>
              <a:rPr kumimoji="1" lang="en-US" altLang="ja-JP" sz="2800" dirty="0" smtClean="0">
                <a:hlinkClick r:id="rId4"/>
              </a:rPr>
              <a:t>www.bevi-admin.com</a:t>
            </a:r>
            <a:r>
              <a:rPr kumimoji="1" lang="ja-JP" altLang="en-US" sz="2800" dirty="0" smtClean="0"/>
              <a:t>のグループで</a:t>
            </a:r>
            <a:endParaRPr kumimoji="1" lang="ja-JP" altLang="en-US" sz="28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3923928" y="2060848"/>
            <a:ext cx="4546848" cy="1237722"/>
          </a:xfrm>
          <a:prstGeom prst="wedgeRoundRectCallout">
            <a:avLst>
              <a:gd name="adj1" fmla="val -29842"/>
              <a:gd name="adj2" fmla="val 663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②コース名を選択</a:t>
            </a:r>
            <a:endParaRPr lang="en-US" altLang="ja-JP" sz="2400" dirty="0" smtClean="0"/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2017-08-MOUetc</a:t>
            </a:r>
            <a:r>
              <a:rPr lang="ja-JP" altLang="en-US" sz="2400" dirty="0" smtClean="0">
                <a:solidFill>
                  <a:srgbClr val="FF0000"/>
                </a:solidFill>
              </a:rPr>
              <a:t>（変更必要）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 smtClean="0"/>
              <a:t>＊全部半角、スペースなし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859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86025"/>
            <a:ext cx="86090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kumimoji="1" lang="en-US" altLang="ja-JP" sz="3600" dirty="0" smtClean="0"/>
              <a:t>11.</a:t>
            </a:r>
            <a:r>
              <a:rPr kumimoji="1" lang="ja-JP" altLang="en-US" sz="3600" dirty="0" smtClean="0"/>
              <a:t>専攻分野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369003" y="908720"/>
            <a:ext cx="3312368" cy="792088"/>
          </a:xfrm>
          <a:prstGeom prst="wedgeRoundRectCallout">
            <a:avLst>
              <a:gd name="adj1" fmla="val -1262"/>
              <a:gd name="adj2" fmla="val 9298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「はい」を選択</a:t>
            </a:r>
            <a:endParaRPr kumimoji="1" lang="ja-JP" altLang="en-US" sz="2400" dirty="0"/>
          </a:p>
        </p:txBody>
      </p:sp>
      <p:sp>
        <p:nvSpPr>
          <p:cNvPr id="13" name="円/楕円 12"/>
          <p:cNvSpPr/>
          <p:nvPr/>
        </p:nvSpPr>
        <p:spPr>
          <a:xfrm>
            <a:off x="6394208" y="2231982"/>
            <a:ext cx="2088232" cy="10798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11560" y="3292147"/>
            <a:ext cx="2088232" cy="10798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107504" y="5757006"/>
            <a:ext cx="9036496" cy="9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/>
            <a:r>
              <a:rPr lang="ja-JP" altLang="en-US" sz="2800" smtClean="0"/>
              <a:t>その後は順番に回答してください。スライドではわかりにくいものだけ説明します。答えにくいものは無回答で大丈夫。</a:t>
            </a:r>
            <a:endParaRPr lang="ja-JP" altLang="en-US" sz="2800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755576" y="4598264"/>
            <a:ext cx="4320480" cy="1008404"/>
          </a:xfrm>
          <a:prstGeom prst="wedgeRoundRectCallout">
            <a:avLst>
              <a:gd name="adj1" fmla="val -19131"/>
              <a:gd name="adj2" fmla="val -10345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学科・専攻・コースなど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専門</a:t>
            </a:r>
            <a:r>
              <a:rPr kumimoji="1" lang="ja-JP" altLang="en-US" sz="2400" dirty="0"/>
              <a:t>分野</a:t>
            </a:r>
            <a:r>
              <a:rPr kumimoji="1" lang="ja-JP" altLang="en-US" sz="2400" dirty="0" smtClean="0"/>
              <a:t>がわかるものを</a:t>
            </a:r>
            <a:r>
              <a:rPr kumimoji="1" lang="ja-JP" altLang="en-US" sz="2400" dirty="0"/>
              <a:t>記入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5782140" y="3761546"/>
            <a:ext cx="3312368" cy="1611669"/>
          </a:xfrm>
          <a:prstGeom prst="wedgeRoundRectCallout">
            <a:avLst>
              <a:gd name="adj1" fmla="val -74663"/>
              <a:gd name="adj2" fmla="val -4311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他の専門、学位を取ったことがある人は記入</a:t>
            </a:r>
            <a:endParaRPr kumimoji="1" lang="ja-JP" altLang="en-US" sz="2400" dirty="0"/>
          </a:p>
        </p:txBody>
      </p:sp>
      <p:sp>
        <p:nvSpPr>
          <p:cNvPr id="12" name="円/楕円 11"/>
          <p:cNvSpPr/>
          <p:nvPr/>
        </p:nvSpPr>
        <p:spPr>
          <a:xfrm>
            <a:off x="3059832" y="3343670"/>
            <a:ext cx="2088232" cy="10798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7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71389"/>
            <a:ext cx="860901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24488" y="4725436"/>
            <a:ext cx="2088232" cy="10798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4163658" y="4304929"/>
            <a:ext cx="3864726" cy="1774190"/>
          </a:xfrm>
          <a:prstGeom prst="wedgeRoundRectCallout">
            <a:avLst>
              <a:gd name="adj1" fmla="val -91202"/>
              <a:gd name="adj2" fmla="val 24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大学卒業は「学士」、大学院以上は修士～博士の中から選ぶ。</a:t>
            </a:r>
            <a:endParaRPr kumimoji="1" lang="ja-JP" altLang="en-US" sz="2400" dirty="0"/>
          </a:p>
        </p:txBody>
      </p:sp>
      <p:sp>
        <p:nvSpPr>
          <p:cNvPr id="12" name="円/楕円 11"/>
          <p:cNvSpPr/>
          <p:nvPr/>
        </p:nvSpPr>
        <p:spPr>
          <a:xfrm>
            <a:off x="151892" y="1931746"/>
            <a:ext cx="2088232" cy="10798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4067944" y="1942842"/>
            <a:ext cx="3864726" cy="1774190"/>
          </a:xfrm>
          <a:prstGeom prst="wedgeRoundRectCallout">
            <a:avLst>
              <a:gd name="adj1" fmla="val -91202"/>
              <a:gd name="adj2" fmla="val 2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GPA</a:t>
            </a:r>
            <a:r>
              <a:rPr lang="ja-JP" altLang="en-US" sz="2400" dirty="0" smtClean="0"/>
              <a:t>がわからない場合は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その</a:t>
            </a:r>
            <a:r>
              <a:rPr lang="ja-JP" altLang="en-US" sz="2400" dirty="0"/>
              <a:t>ままにして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へ</a:t>
            </a:r>
            <a:endParaRPr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22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17497" r="17036" b="25154"/>
          <a:stretch/>
        </p:blipFill>
        <p:spPr>
          <a:xfrm>
            <a:off x="1170000" y="1124744"/>
            <a:ext cx="7578464" cy="442800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/>
          <a:lstStyle/>
          <a:p>
            <a:r>
              <a:rPr kumimoji="1" lang="ja-JP" altLang="en-US" sz="3600" dirty="0" smtClean="0"/>
              <a:t>最終学歴・学位などで「短大」を選びたい場合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4EC0A-BA12-4531-A6FC-CBDB1DB8F048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4355976" y="2143944"/>
            <a:ext cx="4680520" cy="2653207"/>
          </a:xfrm>
          <a:prstGeom prst="wedgeRoundRectCallout">
            <a:avLst>
              <a:gd name="adj1" fmla="val -109750"/>
              <a:gd name="adj2" fmla="val 855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大学卒業は「学士号」、「短大」の選択肢がないので、申し訳ないのですが「大学中退」で選んでください。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2018.05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の改修で変更予定）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99592" y="3284984"/>
            <a:ext cx="1765176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41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39235</TotalTime>
  <Words>587</Words>
  <Application>Microsoft Office PowerPoint</Application>
  <PresentationFormat>画面に合わせる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テーマ</vt:lpstr>
      <vt:lpstr>調査協力のお願い</vt:lpstr>
      <vt:lpstr>パソコン・スマートフォンから・・・</vt:lpstr>
      <vt:lpstr>ログイン画面</vt:lpstr>
      <vt:lpstr>説明を読み、「NEXT」、「同意」をクリック</vt:lpstr>
      <vt:lpstr>初めてなので「いいえ」をクリック</vt:lpstr>
      <vt:lpstr>PowerPoint プレゼンテーション</vt:lpstr>
      <vt:lpstr>11.専攻分野</vt:lpstr>
      <vt:lpstr>PowerPoint プレゼンテーション</vt:lpstr>
      <vt:lpstr>最終学歴・学位などで「短大」を選びたい場合</vt:lpstr>
      <vt:lpstr>39.は選択肢が英語のままですが。。</vt:lpstr>
      <vt:lpstr>基本情報の入力後は・・・</vt:lpstr>
      <vt:lpstr>時間内に終わらなかった人は・・・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BEVI実施説明資料</dc:title>
  <dc:creator>Mitsuyo Toya;Hajime Nishitani</dc:creator>
  <cp:lastModifiedBy>Nishitani</cp:lastModifiedBy>
  <cp:revision>106</cp:revision>
  <cp:lastPrinted>2017-04-24T04:53:23Z</cp:lastPrinted>
  <dcterms:created xsi:type="dcterms:W3CDTF">2010-05-09T06:44:30Z</dcterms:created>
  <dcterms:modified xsi:type="dcterms:W3CDTF">2018-12-27T03:09:59Z</dcterms:modified>
</cp:coreProperties>
</file>